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4.xml" ContentType="application/vnd.openxmlformats-officedocument.presentationml.notesSlide+xml"/>
  <Override PartName="/ppt/tags/tag14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9"/>
  </p:notesMasterIdLst>
  <p:sldIdLst>
    <p:sldId id="318" r:id="rId3"/>
    <p:sldId id="1925" r:id="rId4"/>
    <p:sldId id="1926" r:id="rId5"/>
    <p:sldId id="1924" r:id="rId6"/>
    <p:sldId id="351" r:id="rId7"/>
    <p:sldId id="349" r:id="rId8"/>
    <p:sldId id="348" r:id="rId9"/>
    <p:sldId id="327" r:id="rId10"/>
    <p:sldId id="321" r:id="rId11"/>
    <p:sldId id="346" r:id="rId12"/>
    <p:sldId id="322" r:id="rId13"/>
    <p:sldId id="339" r:id="rId14"/>
    <p:sldId id="294" r:id="rId15"/>
    <p:sldId id="341" r:id="rId16"/>
    <p:sldId id="332" r:id="rId17"/>
    <p:sldId id="353" r:id="rId18"/>
    <p:sldId id="354" r:id="rId19"/>
    <p:sldId id="355" r:id="rId20"/>
    <p:sldId id="356" r:id="rId21"/>
    <p:sldId id="357" r:id="rId22"/>
    <p:sldId id="336" r:id="rId23"/>
    <p:sldId id="324" r:id="rId24"/>
    <p:sldId id="345" r:id="rId25"/>
    <p:sldId id="347" r:id="rId26"/>
    <p:sldId id="340" r:id="rId27"/>
    <p:sldId id="31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33CC"/>
    <a:srgbClr val="FFFF00"/>
    <a:srgbClr val="CC3399"/>
    <a:srgbClr val="CC00CC"/>
    <a:srgbClr val="00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66" autoAdjust="0"/>
    <p:restoredTop sz="94680" autoAdjust="0"/>
  </p:normalViewPr>
  <p:slideViewPr>
    <p:cSldViewPr snapToGrid="0">
      <p:cViewPr varScale="1">
        <p:scale>
          <a:sx n="81" d="100"/>
          <a:sy n="81" d="100"/>
        </p:scale>
        <p:origin x="49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A58FA6-2C3D-4B5E-BE50-57A34A7CF08F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ACAA04-D37C-44F4-8D43-AFBFF6D101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737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0723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4836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03285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CAA04-D37C-44F4-8D43-AFBFF6D101C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9541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03285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1962F4-E656-4AA0-BB3E-CD2B8DC24A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4661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A31F2B-5364-4D46-A919-F8F4E0FA71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036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394098-2CF7-4237-AAC7-A6C965A33B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664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fetti Content Gree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xmlns="" id="{7470216E-CA87-491C-BBBE-DDFD70D768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994" t="34041" r="11052" b="45480"/>
          <a:stretch/>
        </p:blipFill>
        <p:spPr>
          <a:xfrm>
            <a:off x="-3048" y="35012"/>
            <a:ext cx="12198096" cy="678797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3D9303A2-B30A-054C-B809-053B909E12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301" y="1995467"/>
            <a:ext cx="9141397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Section title with border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xmlns="" id="{10F58DD1-3970-D84D-8040-EF33B0971D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6307" y="3260705"/>
            <a:ext cx="7799387" cy="153475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Insert content here</a:t>
            </a:r>
          </a:p>
        </p:txBody>
      </p:sp>
    </p:spTree>
    <p:extLst>
      <p:ext uri="{BB962C8B-B14F-4D97-AF65-F5344CB8AC3E}">
        <p14:creationId xmlns:p14="http://schemas.microsoft.com/office/powerpoint/2010/main" val="139399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3">
          <p15:clr>
            <a:srgbClr val="5ACBF0"/>
          </p15:clr>
        </p15:guide>
        <p15:guide id="4" orient="horz" pos="2488">
          <p15:clr>
            <a:srgbClr val="5ACBF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534" y="-31141"/>
            <a:ext cx="1307157" cy="158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077290"/>
      </p:ext>
    </p:extLst>
  </p:cSld>
  <p:clrMapOvr>
    <a:masterClrMapping/>
  </p:clrMapOvr>
  <p:transition spd="slow" advTm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939E54-8A6E-4C80-B8BF-D86A95496D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92653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7EC0AD-DB49-4018-BC54-67A2F23A90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28132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BC6BED-0DE9-43DD-A416-183FAA7C5F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04472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18E0A1-27ED-47D7-BF9E-1E17811A92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27901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AEAEFA-CF1A-4178-BE17-C6261AD5D1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46940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AA77E8-D37D-4FD3-A083-9FCAE60DE6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7692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88EADD-78C0-4749-8511-D73297A34B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66226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73FA38-D9A8-43FB-ACA4-BABAEEFBAA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45395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34F05F-B565-4729-AE25-992EEDB046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2803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1ED440-D5ED-4E59-9544-20D1DB2821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03450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C46DF6-B59F-4DFE-AEEF-83249EA0FF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48712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23770B-5073-4857-8352-CC24618953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35218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703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FADCF8-183A-4913-906B-8E89D23A7E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426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32BE64-60CC-44C9-98F6-121F335331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0898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05563A-1315-4EFC-98B1-6610920A65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7888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222389-D859-4FC8-8F3B-564127BB8D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2130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4BC51C-0E3E-4D3A-9DC4-47D8CB287D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1485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DAF2D8-57C4-4C0B-958E-0F0D5F8ABA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6903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CA3037-AA0C-4317-99AF-76C12FA797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0535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9E17F9D-063E-4088-991C-D21B381448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5694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5" r:id="rId12"/>
    <p:sldLayoutId id="2147483686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A45699D-E369-4E42-9A48-D70D168F6A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0873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2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4165601" y="4441448"/>
            <a:ext cx="7562852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endParaRPr lang="vi-VN" sz="2400" dirty="0">
              <a:solidFill>
                <a:schemeClr val="accent1"/>
              </a:solidFill>
            </a:endParaRPr>
          </a:p>
        </p:txBody>
      </p:sp>
      <p:sp>
        <p:nvSpPr>
          <p:cNvPr id="4" name="AutoShape 4" descr="Hình nền powerpoint mầm non cute, dễ thương, sinh động nhất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Hình nền powerpoint mầm non cute, dễ thương, sinh động nhất"/>
          <p:cNvSpPr>
            <a:spLocks noChangeAspect="1" noChangeArrowheads="1"/>
          </p:cNvSpPr>
          <p:nvPr/>
        </p:nvSpPr>
        <p:spPr bwMode="auto">
          <a:xfrm>
            <a:off x="410633" y="7938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Hình nền powerpoint mầm non cute, dễ thương, sinh động nhất"/>
          <p:cNvSpPr>
            <a:spLocks noChangeAspect="1" noChangeArrowheads="1"/>
          </p:cNvSpPr>
          <p:nvPr/>
        </p:nvSpPr>
        <p:spPr bwMode="auto">
          <a:xfrm>
            <a:off x="613833" y="160338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0" descr="Hình nền powerpoint mầm non cute, dễ thương, sinh động nhất"/>
          <p:cNvSpPr>
            <a:spLocks noChangeAspect="1" noChangeArrowheads="1"/>
          </p:cNvSpPr>
          <p:nvPr/>
        </p:nvSpPr>
        <p:spPr bwMode="auto">
          <a:xfrm>
            <a:off x="817033" y="312738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0" name="Picture 12" descr="Background trẻ em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628078" y="1953323"/>
            <a:ext cx="9098156" cy="175432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CHÀO MỪNG CÁC EM HỌC SINH LỚP 2 ĐÃ ĐẾN VỚI TIẾT HỌC MĨ THUẬT</a:t>
            </a:r>
            <a:endParaRPr lang="vi-VN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60144" y="459656"/>
            <a:ext cx="8229600" cy="57996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24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PHÒNG GIÁO DỤC ĐÀO TẠO QUẬN LONG BIÊN</a:t>
            </a:r>
            <a:endParaRPr lang="vi-VN" sz="2400" b="1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54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15">
            <a:extLst>
              <a:ext uri="{FF2B5EF4-FFF2-40B4-BE49-F238E27FC236}">
                <a16:creationId xmlns:a16="http://schemas.microsoft.com/office/drawing/2014/main" xmlns="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7" y="4549"/>
            <a:ext cx="12486288" cy="6858000"/>
          </a:xfrm>
          <a:prstGeom prst="rect">
            <a:avLst/>
          </a:prstGeom>
        </p:spPr>
      </p:pic>
      <p:pic>
        <p:nvPicPr>
          <p:cNvPr id="5" name="图片 41995" descr="13"/>
          <p:cNvPicPr>
            <a:picLocks noChangeAspect="1"/>
          </p:cNvPicPr>
          <p:nvPr/>
        </p:nvPicPr>
        <p:blipFill rotWithShape="1">
          <a:blip r:embed="rId4"/>
          <a:srcRect l="538" t="1284" r="27013" b="-1284"/>
          <a:stretch/>
        </p:blipFill>
        <p:spPr>
          <a:xfrm>
            <a:off x="2720898" y="-962592"/>
            <a:ext cx="9284010" cy="74600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96D9E7D1-840D-432C-A5F4-B4C777C217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2974" y="2921000"/>
            <a:ext cx="2794333" cy="37326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28585" y="2197901"/>
            <a:ext cx="6096000" cy="400109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rgbClr val="002060"/>
                </a:solidFill>
              </a:rPr>
              <a:t>Có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rất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nhiều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các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phương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tiện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giao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thông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với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hình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dáng</a:t>
            </a:r>
            <a:r>
              <a:rPr lang="en-US" sz="2400" dirty="0">
                <a:solidFill>
                  <a:srgbClr val="002060"/>
                </a:solidFill>
              </a:rPr>
              <a:t>, </a:t>
            </a:r>
            <a:r>
              <a:rPr lang="en-US" sz="2400" dirty="0" err="1">
                <a:solidFill>
                  <a:srgbClr val="002060"/>
                </a:solidFill>
              </a:rPr>
              <a:t>màu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sắc</a:t>
            </a:r>
            <a:r>
              <a:rPr lang="en-US" sz="2400" dirty="0">
                <a:solidFill>
                  <a:srgbClr val="002060"/>
                </a:solidFill>
              </a:rPr>
              <a:t>….</a:t>
            </a:r>
            <a:r>
              <a:rPr lang="en-US" sz="2400" dirty="0" err="1">
                <a:solidFill>
                  <a:srgbClr val="002060"/>
                </a:solidFill>
              </a:rPr>
              <a:t>phong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phú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để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thuận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tiện</a:t>
            </a:r>
            <a:r>
              <a:rPr lang="en-US" sz="2400" dirty="0">
                <a:solidFill>
                  <a:srgbClr val="002060"/>
                </a:solidFill>
              </a:rPr>
              <a:t> di </a:t>
            </a:r>
            <a:r>
              <a:rPr lang="en-US" sz="2400" dirty="0" err="1">
                <a:solidFill>
                  <a:srgbClr val="002060"/>
                </a:solidFill>
              </a:rPr>
              <a:t>chuyển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trên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mọi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địa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hình</a:t>
            </a:r>
            <a:r>
              <a:rPr lang="en-US" sz="2400" dirty="0">
                <a:solidFill>
                  <a:srgbClr val="002060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rgbClr val="002060"/>
                </a:solidFill>
              </a:rPr>
              <a:t>Các</a:t>
            </a:r>
            <a:r>
              <a:rPr lang="en-US" sz="2400" dirty="0">
                <a:solidFill>
                  <a:srgbClr val="002060"/>
                </a:solidFill>
              </a:rPr>
              <a:t> con </a:t>
            </a:r>
            <a:r>
              <a:rPr lang="en-US" sz="2400" dirty="0" err="1">
                <a:solidFill>
                  <a:srgbClr val="002060"/>
                </a:solidFill>
              </a:rPr>
              <a:t>hãy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nhớ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kĩ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hình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dáng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màu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sắc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phương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tiện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mình</a:t>
            </a:r>
            <a:r>
              <a:rPr lang="en-US" sz="2400" dirty="0">
                <a:solidFill>
                  <a:srgbClr val="002060"/>
                </a:solidFill>
              </a:rPr>
              <a:t> hay </a:t>
            </a:r>
            <a:r>
              <a:rPr lang="en-US" sz="2400" dirty="0" err="1">
                <a:solidFill>
                  <a:srgbClr val="002060"/>
                </a:solidFill>
              </a:rPr>
              <a:t>đi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để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vẽ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tranh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cho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đẹp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nhé</a:t>
            </a:r>
            <a:r>
              <a:rPr lang="en-US" sz="2400" dirty="0">
                <a:solidFill>
                  <a:srgbClr val="002060"/>
                </a:solidFill>
              </a:rPr>
              <a:t>.</a:t>
            </a:r>
          </a:p>
          <a:p>
            <a:endParaRPr lang="en-US" sz="2000" dirty="0">
              <a:solidFill>
                <a:srgbClr val="0033CC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23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02"/>
    </mc:Choice>
    <mc:Fallback xmlns="">
      <p:transition spd="slow" advTm="28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1739589" y="844379"/>
            <a:ext cx="8787161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altLang="en-US" sz="2400" b="1" dirty="0">
                <a:solidFill>
                  <a:srgbClr val="0000CC"/>
                </a:solidFill>
                <a:latin typeface="Times New Roman" panose="02020603050405020304" charset="0"/>
                <a:cs typeface="Times New Roman" panose="02020603050405020304" charset="0"/>
              </a:rPr>
              <a:t> CÁCH 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charset="0"/>
                <a:cs typeface="Times New Roman" panose="02020603050405020304" charset="0"/>
              </a:rPr>
              <a:t>VẼ TRANH VỀ PHƯƠNG TIỆN GIAO THÔNG</a:t>
            </a:r>
            <a:endParaRPr lang="vi-VN" altLang="en-US" sz="2400" b="1" dirty="0">
              <a:solidFill>
                <a:srgbClr val="0000CC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Picture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04169" y="1449201"/>
            <a:ext cx="6783392" cy="507882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Box 4"/>
          <p:cNvSpPr txBox="1"/>
          <p:nvPr/>
        </p:nvSpPr>
        <p:spPr>
          <a:xfrm>
            <a:off x="248186" y="1541789"/>
            <a:ext cx="4852170" cy="489364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- Theo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mấy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bước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để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vẽ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một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bức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tranh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về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phương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tiện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giao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thông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?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Nêu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cụ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thể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bước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  <a:p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ảnh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chính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cần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diễn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tả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bức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tranh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là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gì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  <a:p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Bức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tranh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diễn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tả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cảnh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vật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ở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đâu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?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Gồm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những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ảnh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gì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  <a:p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Vẽ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màu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như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thế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để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ảnh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chính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được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nổi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bật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bức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tranh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  <p:sp>
        <p:nvSpPr>
          <p:cNvPr id="6" name="Text Box 7"/>
          <p:cNvSpPr txBox="1"/>
          <p:nvPr/>
        </p:nvSpPr>
        <p:spPr>
          <a:xfrm>
            <a:off x="2530862" y="293913"/>
            <a:ext cx="6576993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KIẾN TẠO KIẾN THỨC KĨ NĂNG</a:t>
            </a:r>
            <a:endParaRPr lang="vi-VN" altLang="en-US" sz="32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570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12" y="0"/>
            <a:ext cx="12192001" cy="6914060"/>
          </a:xfrm>
          <a:prstGeom prst="rect">
            <a:avLst/>
          </a:prstGeom>
        </p:spPr>
      </p:pic>
      <p:sp>
        <p:nvSpPr>
          <p:cNvPr id="6" name="Text Box 3"/>
          <p:cNvSpPr txBox="1"/>
          <p:nvPr/>
        </p:nvSpPr>
        <p:spPr>
          <a:xfrm>
            <a:off x="1382679" y="381693"/>
            <a:ext cx="9426640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altLang="en-US" sz="2800" b="1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 CÁC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 BƯỚC</a:t>
            </a:r>
            <a:r>
              <a:rPr lang="vi-VN" altLang="en-US" sz="2800" b="1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 THỰC HIỆN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 BỨC TRANH HOÀN CHỈNH</a:t>
            </a:r>
            <a:endParaRPr lang="vi-VN" altLang="en-US" sz="2800" b="1" dirty="0">
              <a:solidFill>
                <a:srgbClr val="0033CC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910" y="1839950"/>
            <a:ext cx="3799132" cy="2849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442" y="1839950"/>
            <a:ext cx="3799133" cy="2849349"/>
          </a:xfrm>
        </p:spPr>
      </p:pic>
      <p:pic>
        <p:nvPicPr>
          <p:cNvPr id="10" name="Content Placeholder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614" y="1839950"/>
            <a:ext cx="3745571" cy="2849349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11513" y="5062652"/>
            <a:ext cx="3947529" cy="659355"/>
          </a:xfrm>
        </p:spPr>
        <p:txBody>
          <a:bodyPr/>
          <a:lstStyle/>
          <a:p>
            <a:r>
              <a:rPr lang="en-US" sz="2400" dirty="0">
                <a:solidFill>
                  <a:srgbClr val="0000CC"/>
                </a:solidFill>
              </a:rPr>
              <a:t>1. </a:t>
            </a:r>
            <a:r>
              <a:rPr lang="en-US" sz="2400" dirty="0" err="1">
                <a:solidFill>
                  <a:srgbClr val="0000CC"/>
                </a:solidFill>
              </a:rPr>
              <a:t>Vẽ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hình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phương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tiện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giao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thông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159404" y="5058081"/>
            <a:ext cx="3847171" cy="659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>
                <a:solidFill>
                  <a:srgbClr val="0000CC"/>
                </a:solidFill>
              </a:rPr>
              <a:t>2. </a:t>
            </a:r>
            <a:r>
              <a:rPr lang="en-US" sz="2400" dirty="0" err="1">
                <a:solidFill>
                  <a:srgbClr val="0000CC"/>
                </a:solidFill>
              </a:rPr>
              <a:t>Vẽ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thêm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người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và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cảnh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vật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cho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phù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hợp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8129239" y="4868807"/>
            <a:ext cx="3858323" cy="659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>
                <a:solidFill>
                  <a:srgbClr val="0000CC"/>
                </a:solidFill>
              </a:rPr>
              <a:t>3. </a:t>
            </a:r>
            <a:r>
              <a:rPr lang="en-US" sz="2400" dirty="0" err="1">
                <a:solidFill>
                  <a:srgbClr val="0000CC"/>
                </a:solidFill>
              </a:rPr>
              <a:t>Vẽ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màu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cho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bức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tranh</a:t>
            </a:r>
            <a:endParaRPr lang="en-US" sz="2400" dirty="0">
              <a:solidFill>
                <a:srgbClr val="0000CC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112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71"/>
    </mc:Choice>
    <mc:Fallback xmlns="">
      <p:transition spd="slow" advTm="20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260" y="1005445"/>
            <a:ext cx="4401199" cy="2482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6916" y="1138363"/>
            <a:ext cx="4361140" cy="22044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94625" y="292968"/>
            <a:ext cx="9155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7706" y="3718924"/>
            <a:ext cx="5366896" cy="24248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060" y="3635625"/>
            <a:ext cx="5325562" cy="25914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02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5">
            <a:extLst>
              <a:ext uri="{FF2B5EF4-FFF2-40B4-BE49-F238E27FC236}">
                <a16:creationId xmlns:a16="http://schemas.microsoft.com/office/drawing/2014/main" xmlns="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32139" b="27501"/>
          <a:stretch/>
        </p:blipFill>
        <p:spPr>
          <a:xfrm>
            <a:off x="3" y="0"/>
            <a:ext cx="12191997" cy="6858000"/>
          </a:xfrm>
          <a:prstGeom prst="rect">
            <a:avLst/>
          </a:prstGeom>
        </p:spPr>
      </p:pic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59044" y="4013234"/>
            <a:ext cx="14127677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图片 4109" descr="封面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071" y="4836105"/>
            <a:ext cx="2323219" cy="15703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799028" y="2126125"/>
            <a:ext cx="7011532" cy="482494"/>
          </a:xfrm>
          <a:prstGeom prst="rect">
            <a:avLst/>
          </a:prstGeom>
          <a:noFill/>
        </p:spPr>
        <p:txBody>
          <a:bodyPr wrap="square" lIns="66348" tIns="33174" rIns="66348" bIns="33174">
            <a:spAutoFit/>
          </a:bodyPr>
          <a:lstStyle/>
          <a:p>
            <a:pPr algn="just">
              <a:defRPr/>
            </a:pPr>
            <a:r>
              <a:rPr lang="en-GB" sz="27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en-GB" sz="27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625379" y="2402017"/>
            <a:ext cx="11154937" cy="654947"/>
          </a:xfrm>
        </p:spPr>
        <p:txBody>
          <a:bodyPr/>
          <a:lstStyle/>
          <a:p>
            <a:pPr marL="0" indent="0">
              <a:buNone/>
            </a:pP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 Box 7"/>
          <p:cNvSpPr txBox="1"/>
          <p:nvPr/>
        </p:nvSpPr>
        <p:spPr>
          <a:xfrm>
            <a:off x="3266842" y="1386929"/>
            <a:ext cx="5050742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LUYỆN TẬP – SÁNG TẠO</a:t>
            </a:r>
            <a:endParaRPr lang="vi-VN" altLang="en-US" sz="32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108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73" y="914399"/>
            <a:ext cx="3757777" cy="2513538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169" y="923497"/>
            <a:ext cx="3532222" cy="2428321"/>
          </a:xfrm>
        </p:spPr>
      </p:pic>
      <p:sp>
        <p:nvSpPr>
          <p:cNvPr id="7" name="Text Box 3"/>
          <p:cNvSpPr txBox="1">
            <a:spLocks noGrp="1"/>
          </p:cNvSpPr>
          <p:nvPr>
            <p:ph type="title"/>
          </p:nvPr>
        </p:nvSpPr>
        <p:spPr>
          <a:xfrm>
            <a:off x="1716526" y="78413"/>
            <a:ext cx="8315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BÀI VẼ </a:t>
            </a:r>
            <a:r>
              <a:rPr lang="vi-VN" alt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THAM KHẢO</a:t>
            </a:r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1726" y="3636825"/>
            <a:ext cx="3803073" cy="2460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Content Placeholder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86368" y="955964"/>
            <a:ext cx="3449092" cy="236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Content Placeholder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3460" y="3730336"/>
            <a:ext cx="3675871" cy="2512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Content Placeholder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86368" y="3730336"/>
            <a:ext cx="3527465" cy="244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250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78"/>
    </mc:Choice>
    <mc:Fallback xmlns="">
      <p:transition spd="slow" advTm="21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3DBC0A41-4A45-4F5D-BCAA-4BE77FFF5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3" y="404665"/>
            <a:ext cx="5400600" cy="372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xmlns="" id="{0E173F27-7739-4189-BDAD-767084FCC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4" y="2420889"/>
            <a:ext cx="5122930" cy="3917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10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C7896471-4544-44BC-A5EF-5634666FF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404665"/>
            <a:ext cx="5124450" cy="359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xmlns="" id="{671D5D84-FCFD-4593-93DB-550C59EAE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141" y="2646809"/>
            <a:ext cx="5218591" cy="388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26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195C5407-2DFD-4D72-AF7E-CE9090725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188641"/>
            <a:ext cx="4229100" cy="311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Vẽ tranh đề tài an toàn giao thông đẹp, sáng tạo nhất">
            <a:extLst>
              <a:ext uri="{FF2B5EF4-FFF2-40B4-BE49-F238E27FC236}">
                <a16:creationId xmlns:a16="http://schemas.microsoft.com/office/drawing/2014/main" xmlns="" id="{CB498051-7BAA-46BE-B8FA-DA072F852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864" y="301768"/>
            <a:ext cx="4043786" cy="288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Báo Khánh Hòa điện tử">
            <a:extLst>
              <a:ext uri="{FF2B5EF4-FFF2-40B4-BE49-F238E27FC236}">
                <a16:creationId xmlns:a16="http://schemas.microsoft.com/office/drawing/2014/main" xmlns="" id="{13332771-BE39-4993-9CD3-5E8E58E0B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3574908"/>
            <a:ext cx="4286250" cy="298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Mỹ thuật thiếu nhi: CUỘC THI VẼ CHỦ ĐỀ &amp;quot;VĂN HÓA GIAO THÔNG - 2015 (phần 2)  | Giao thông, Mỹ thuật, Trẻ em">
            <a:extLst>
              <a:ext uri="{FF2B5EF4-FFF2-40B4-BE49-F238E27FC236}">
                <a16:creationId xmlns:a16="http://schemas.microsoft.com/office/drawing/2014/main" xmlns="" id="{40B66799-1223-4D02-AF22-52BE1C80E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3548151"/>
            <a:ext cx="4286250" cy="301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16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Vẽ tranh đề tài an toàn giao thông">
            <a:extLst>
              <a:ext uri="{FF2B5EF4-FFF2-40B4-BE49-F238E27FC236}">
                <a16:creationId xmlns:a16="http://schemas.microsoft.com/office/drawing/2014/main" xmlns="" id="{0DE1DCB0-4FBA-43CC-AAB4-83951FA23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877" y="1196753"/>
            <a:ext cx="6639429" cy="482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864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7730625-CCDE-4D3C-9731-70A641EE13B1}"/>
              </a:ext>
            </a:extLst>
          </p:cNvPr>
          <p:cNvSpPr txBox="1"/>
          <p:nvPr/>
        </p:nvSpPr>
        <p:spPr>
          <a:xfrm>
            <a:off x="2072297" y="104485"/>
            <a:ext cx="8047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7030A0"/>
                </a:solidFill>
              </a:rPr>
              <a:t>Đông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Phương</a:t>
            </a:r>
            <a:r>
              <a:rPr lang="en-US" sz="3200" b="1" dirty="0">
                <a:solidFill>
                  <a:srgbClr val="7030A0"/>
                </a:solidFill>
              </a:rPr>
              <a:t> – 2B</a:t>
            </a:r>
            <a:endParaRPr lang="vi-VN" sz="3200" b="1" dirty="0">
              <a:solidFill>
                <a:srgbClr val="7030A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60FEA22-B80C-47F8-88B2-3651FC563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5004" y="865564"/>
            <a:ext cx="7824699" cy="55598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28850199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Văn hóa giao thông trong mắt giới trẻ Việt">
            <a:extLst>
              <a:ext uri="{FF2B5EF4-FFF2-40B4-BE49-F238E27FC236}">
                <a16:creationId xmlns:a16="http://schemas.microsoft.com/office/drawing/2014/main" xmlns="" id="{D4F80B8E-FAB1-424D-9182-DCA165F4A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5" y="188641"/>
            <a:ext cx="5379779" cy="386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VẼ TRANH ĐỀ TÀI : AN TOÀN GIAO THÔNG - P2 | Hướng dẫn có ích liên quan đến  chủ đề vẽ tranh - Thiết kế logo, thiết kế thương hiệu đẹp">
            <a:extLst>
              <a:ext uri="{FF2B5EF4-FFF2-40B4-BE49-F238E27FC236}">
                <a16:creationId xmlns:a16="http://schemas.microsoft.com/office/drawing/2014/main" xmlns="" id="{0D536E21-08B9-4B63-B91E-8418B5B6E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107" y="2489470"/>
            <a:ext cx="5152633" cy="386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19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288" y="803727"/>
            <a:ext cx="4414322" cy="2810817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815097"/>
            <a:ext cx="4242816" cy="2687267"/>
          </a:xfrm>
        </p:spPr>
      </p:pic>
      <p:sp>
        <p:nvSpPr>
          <p:cNvPr id="5" name="Text Box 3"/>
          <p:cNvSpPr txBox="1">
            <a:spLocks noGrp="1"/>
          </p:cNvSpPr>
          <p:nvPr>
            <p:ph type="title"/>
          </p:nvPr>
        </p:nvSpPr>
        <p:spPr>
          <a:xfrm>
            <a:off x="1345111" y="146842"/>
            <a:ext cx="8590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BÀI VẼ </a:t>
            </a:r>
            <a:r>
              <a:rPr lang="vi-VN" alt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THAM KHẢO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5111" y="3836017"/>
            <a:ext cx="4117976" cy="2642839"/>
          </a:xfrm>
          <a:prstGeom prst="rect">
            <a:avLst/>
          </a:prstGeom>
        </p:spPr>
      </p:pic>
      <p:pic>
        <p:nvPicPr>
          <p:cNvPr id="9" name="Content Placeholder 6"/>
          <p:cNvPicPr>
            <a:picLocks noChangeAspect="1"/>
          </p:cNvPicPr>
          <p:nvPr/>
        </p:nvPicPr>
        <p:blipFill>
          <a:blip r:embed="rId6"/>
          <a:srcRect l="14372" t="16706" r="7090" b="14338"/>
          <a:stretch>
            <a:fillRect/>
          </a:stretch>
        </p:blipFill>
        <p:spPr bwMode="auto">
          <a:xfrm>
            <a:off x="6400800" y="3798295"/>
            <a:ext cx="4166755" cy="2680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237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17"/>
    </mc:Choice>
    <mc:Fallback xmlns="">
      <p:transition spd="slow" advTm="13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820572" y="284776"/>
            <a:ext cx="5254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BÀI VẼ </a:t>
            </a:r>
            <a:r>
              <a:rPr lang="vi-VN" alt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THAM KHẢO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23" y="1282390"/>
            <a:ext cx="4257451" cy="51072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763" y="546386"/>
            <a:ext cx="4661169" cy="26101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264" y="3420110"/>
            <a:ext cx="5178169" cy="320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1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" y="4549"/>
            <a:ext cx="12486288" cy="6858000"/>
            <a:chOff x="1" y="3412"/>
            <a:chExt cx="9364717" cy="5143500"/>
          </a:xfrm>
        </p:grpSpPr>
        <p:pic>
          <p:nvPicPr>
            <p:cNvPr id="7" name="图片 15">
              <a:extLst>
                <a:ext uri="{FF2B5EF4-FFF2-40B4-BE49-F238E27FC236}">
                  <a16:creationId xmlns:a16="http://schemas.microsoft.com/office/drawing/2014/main" xmlns="" id="{4C704656-44A8-40F4-9C7B-66024728C6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36" t="131" r="24301" b="27501"/>
            <a:stretch/>
          </p:blipFill>
          <p:spPr>
            <a:xfrm>
              <a:off x="1" y="3412"/>
              <a:ext cx="9364717" cy="5143500"/>
            </a:xfrm>
            <a:prstGeom prst="rect">
              <a:avLst/>
            </a:prstGeom>
          </p:spPr>
        </p:pic>
        <p:pic>
          <p:nvPicPr>
            <p:cNvPr id="2" name="图片 1">
              <a:extLst>
                <a:ext uri="{FF2B5EF4-FFF2-40B4-BE49-F238E27FC236}">
                  <a16:creationId xmlns:a16="http://schemas.microsoft.com/office/drawing/2014/main" xmlns="" id="{9095A68D-41CE-47FE-A8C4-C8399928A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2959" y="2579480"/>
              <a:ext cx="3185030" cy="2438221"/>
            </a:xfrm>
            <a:prstGeom prst="rect">
              <a:avLst/>
            </a:prstGeom>
          </p:spPr>
        </p:pic>
        <p:pic>
          <p:nvPicPr>
            <p:cNvPr id="12" name="图片 17">
              <a:extLst>
                <a:ext uri="{FF2B5EF4-FFF2-40B4-BE49-F238E27FC236}">
                  <a16:creationId xmlns:a16="http://schemas.microsoft.com/office/drawing/2014/main" xmlns="" id="{67013761-C605-4C54-B675-FAD209921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" y="3672141"/>
              <a:ext cx="1081101" cy="1272326"/>
            </a:xfrm>
            <a:prstGeom prst="rect">
              <a:avLst/>
            </a:prstGeom>
          </p:spPr>
        </p:pic>
        <p:pic>
          <p:nvPicPr>
            <p:cNvPr id="13" name="图片 17">
              <a:extLst>
                <a:ext uri="{FF2B5EF4-FFF2-40B4-BE49-F238E27FC236}">
                  <a16:creationId xmlns:a16="http://schemas.microsoft.com/office/drawing/2014/main" xmlns="" id="{67013761-C605-4C54-B675-FAD209921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93" y="2813474"/>
              <a:ext cx="1394832" cy="1641550"/>
            </a:xfrm>
            <a:prstGeom prst="rect">
              <a:avLst/>
            </a:prstGeom>
          </p:spPr>
        </p:pic>
        <p:pic>
          <p:nvPicPr>
            <p:cNvPr id="16" name="图片 11269" descr="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86266" y="3612011"/>
              <a:ext cx="2786693" cy="136271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7" name="图片 71695" descr="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0646" y="405140"/>
              <a:ext cx="1666643" cy="112869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8" name="图片 71695" descr="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18957" y="605194"/>
              <a:ext cx="1462493" cy="990435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4" name="Rectangle 3"/>
          <p:cNvSpPr/>
          <p:nvPr/>
        </p:nvSpPr>
        <p:spPr>
          <a:xfrm>
            <a:off x="1960039" y="1971703"/>
            <a:ext cx="831023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!</a:t>
            </a:r>
            <a:endParaRPr lang="vi-VN" sz="2800" dirty="0">
              <a:solidFill>
                <a:srgbClr val="0000CC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7"/>
          <p:cNvSpPr txBox="1"/>
          <p:nvPr/>
        </p:nvSpPr>
        <p:spPr>
          <a:xfrm>
            <a:off x="3266842" y="1386929"/>
            <a:ext cx="4989443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PHÂN TÍCH – ĐÁNH GIÁ</a:t>
            </a:r>
            <a:endParaRPr lang="vi-VN" altLang="en-US" sz="32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8405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" y="0"/>
            <a:ext cx="12486288" cy="6858000"/>
            <a:chOff x="1" y="3412"/>
            <a:chExt cx="9364717" cy="5143500"/>
          </a:xfrm>
        </p:grpSpPr>
        <p:pic>
          <p:nvPicPr>
            <p:cNvPr id="7" name="图片 15">
              <a:extLst>
                <a:ext uri="{FF2B5EF4-FFF2-40B4-BE49-F238E27FC236}">
                  <a16:creationId xmlns:a16="http://schemas.microsoft.com/office/drawing/2014/main" xmlns="" id="{4C704656-44A8-40F4-9C7B-66024728C6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36" t="131" r="24301" b="27501"/>
            <a:stretch/>
          </p:blipFill>
          <p:spPr>
            <a:xfrm>
              <a:off x="1" y="3412"/>
              <a:ext cx="9364717" cy="5143500"/>
            </a:xfrm>
            <a:prstGeom prst="rect">
              <a:avLst/>
            </a:prstGeom>
          </p:spPr>
        </p:pic>
        <p:pic>
          <p:nvPicPr>
            <p:cNvPr id="2" name="图片 1">
              <a:extLst>
                <a:ext uri="{FF2B5EF4-FFF2-40B4-BE49-F238E27FC236}">
                  <a16:creationId xmlns:a16="http://schemas.microsoft.com/office/drawing/2014/main" xmlns="" id="{9095A68D-41CE-47FE-A8C4-C8399928A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2959" y="2579480"/>
              <a:ext cx="3185030" cy="2438221"/>
            </a:xfrm>
            <a:prstGeom prst="rect">
              <a:avLst/>
            </a:prstGeom>
          </p:spPr>
        </p:pic>
        <p:pic>
          <p:nvPicPr>
            <p:cNvPr id="12" name="图片 17">
              <a:extLst>
                <a:ext uri="{FF2B5EF4-FFF2-40B4-BE49-F238E27FC236}">
                  <a16:creationId xmlns:a16="http://schemas.microsoft.com/office/drawing/2014/main" xmlns="" id="{67013761-C605-4C54-B675-FAD209921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" y="3672141"/>
              <a:ext cx="1081101" cy="1272326"/>
            </a:xfrm>
            <a:prstGeom prst="rect">
              <a:avLst/>
            </a:prstGeom>
          </p:spPr>
        </p:pic>
        <p:pic>
          <p:nvPicPr>
            <p:cNvPr id="13" name="图片 17">
              <a:extLst>
                <a:ext uri="{FF2B5EF4-FFF2-40B4-BE49-F238E27FC236}">
                  <a16:creationId xmlns:a16="http://schemas.microsoft.com/office/drawing/2014/main" xmlns="" id="{67013761-C605-4C54-B675-FAD209921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93" y="2813474"/>
              <a:ext cx="1394832" cy="1641550"/>
            </a:xfrm>
            <a:prstGeom prst="rect">
              <a:avLst/>
            </a:prstGeom>
          </p:spPr>
        </p:pic>
        <p:pic>
          <p:nvPicPr>
            <p:cNvPr id="16" name="图片 11269" descr="2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86266" y="3612011"/>
              <a:ext cx="2786693" cy="136271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7" name="图片 71695" descr="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0646" y="405140"/>
              <a:ext cx="1666643" cy="112869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8" name="图片 71695" descr="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18957" y="605194"/>
              <a:ext cx="1462493" cy="990435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4" name="Rectangle 3"/>
          <p:cNvSpPr/>
          <p:nvPr/>
        </p:nvSpPr>
        <p:spPr>
          <a:xfrm>
            <a:off x="1859434" y="1971703"/>
            <a:ext cx="876743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,qui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trường,của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vi-VN" sz="2800" dirty="0">
              <a:solidFill>
                <a:srgbClr val="0000CC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7"/>
          <p:cNvSpPr txBox="1"/>
          <p:nvPr/>
        </p:nvSpPr>
        <p:spPr>
          <a:xfrm>
            <a:off x="3356390" y="1108201"/>
            <a:ext cx="5325047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VẬN DỤNG – PHÁT TRIỂN</a:t>
            </a:r>
            <a:endParaRPr lang="vi-VN" altLang="en-US" sz="32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1417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5">
            <a:extLst>
              <a:ext uri="{FF2B5EF4-FFF2-40B4-BE49-F238E27FC236}">
                <a16:creationId xmlns:a16="http://schemas.microsoft.com/office/drawing/2014/main" xmlns="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32139" b="27501"/>
          <a:stretch/>
        </p:blipFill>
        <p:spPr>
          <a:xfrm>
            <a:off x="7" y="4549"/>
            <a:ext cx="12191997" cy="6858000"/>
          </a:xfrm>
          <a:prstGeom prst="rect">
            <a:avLst/>
          </a:prstGeom>
        </p:spPr>
      </p:pic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59044" y="4013234"/>
            <a:ext cx="14127677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图片 4109" descr="封面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071" y="4836105"/>
            <a:ext cx="2323219" cy="15703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694886" y="2126125"/>
            <a:ext cx="7011532" cy="482494"/>
          </a:xfrm>
          <a:prstGeom prst="rect">
            <a:avLst/>
          </a:prstGeom>
          <a:noFill/>
        </p:spPr>
        <p:txBody>
          <a:bodyPr wrap="square" lIns="66348" tIns="33174" rIns="66348" bIns="33174">
            <a:spAutoFit/>
          </a:bodyPr>
          <a:lstStyle/>
          <a:p>
            <a:pPr algn="just">
              <a:defRPr/>
            </a:pPr>
            <a:r>
              <a:rPr lang="en-GB" sz="27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en-GB" sz="27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33948" y="470990"/>
            <a:ext cx="4094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DẶN DÒ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7981" y="1385302"/>
            <a:ext cx="113713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tẩy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994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85"/>
    </mc:Choice>
    <mc:Fallback xmlns="">
      <p:transition spd="slow" advTm="16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anks Thank You GIF - Thanks Thank You Color - Descubre &amp;amp; Comparte GIF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17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24"/>
    </mc:Choice>
    <mc:Fallback xmlns="">
      <p:transition spd="slow" advTm="1122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18B31C7-15B3-4399-B671-F631401FC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930" y="482782"/>
            <a:ext cx="7664403" cy="5754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22970062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xplosion: 8 Points 4">
            <a:extLst>
              <a:ext uri="{FF2B5EF4-FFF2-40B4-BE49-F238E27FC236}">
                <a16:creationId xmlns:a16="http://schemas.microsoft.com/office/drawing/2014/main" xmlns="" id="{C6F64B47-F15E-4E04-BA83-0DFE2A231406}"/>
              </a:ext>
            </a:extLst>
          </p:cNvPr>
          <p:cNvSpPr/>
          <p:nvPr/>
        </p:nvSpPr>
        <p:spPr>
          <a:xfrm>
            <a:off x="4202546" y="1334655"/>
            <a:ext cx="7638472" cy="5403272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2E9B54C-CCB9-4D80-B31D-41B5B045DD0F}"/>
              </a:ext>
            </a:extLst>
          </p:cNvPr>
          <p:cNvSpPr txBox="1"/>
          <p:nvPr/>
        </p:nvSpPr>
        <p:spPr>
          <a:xfrm rot="20673472">
            <a:off x="5938982" y="3481035"/>
            <a:ext cx="4535054" cy="937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THI GIẢI ĐỐ</a:t>
            </a:r>
            <a:endParaRPr lang="vi-VN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1261AC8D-DDEA-4457-A791-2AE37E8E4796}"/>
              </a:ext>
            </a:extLst>
          </p:cNvPr>
          <p:cNvSpPr/>
          <p:nvPr/>
        </p:nvSpPr>
        <p:spPr>
          <a:xfrm>
            <a:off x="895927" y="332508"/>
            <a:ext cx="3574473" cy="119149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TRÒ CHƠI</a:t>
            </a:r>
            <a:endParaRPr lang="vi-VN" sz="4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026" name="Picture 2" descr="Đố vui iQ đầu tuần - Trường tiểu học Lê Văn Tám">
            <a:extLst>
              <a:ext uri="{FF2B5EF4-FFF2-40B4-BE49-F238E27FC236}">
                <a16:creationId xmlns:a16="http://schemas.microsoft.com/office/drawing/2014/main" xmlns="" id="{134CD4CE-57E7-4C07-826B-6A5ED316A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2" y="1523999"/>
            <a:ext cx="2476500" cy="348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259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9140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21E7939-CC8E-4292-9EB6-0E51F4823C9C}"/>
              </a:ext>
            </a:extLst>
          </p:cNvPr>
          <p:cNvSpPr txBox="1"/>
          <p:nvPr/>
        </p:nvSpPr>
        <p:spPr>
          <a:xfrm>
            <a:off x="1510739" y="257861"/>
            <a:ext cx="9170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PHƯƠNG TIỆN GIAO THÔNG GÌ?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F8F7D45-6C60-47E3-8061-9E0E0371214C}"/>
              </a:ext>
            </a:extLst>
          </p:cNvPr>
          <p:cNvSpPr/>
          <p:nvPr/>
        </p:nvSpPr>
        <p:spPr>
          <a:xfrm>
            <a:off x="457827" y="1172864"/>
            <a:ext cx="335194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i="1" dirty="0">
                <a:solidFill>
                  <a:srgbClr val="FF0000"/>
                </a:solidFill>
              </a:rPr>
              <a:t>C</a:t>
            </a:r>
            <a:r>
              <a:rPr lang="en-US" sz="2000" i="1" dirty="0" err="1">
                <a:solidFill>
                  <a:srgbClr val="FF0000"/>
                </a:solidFill>
              </a:rPr>
              <a:t>âu</a:t>
            </a:r>
            <a:r>
              <a:rPr lang="en-US" sz="2000" i="1" dirty="0">
                <a:solidFill>
                  <a:srgbClr val="FF0000"/>
                </a:solidFill>
              </a:rPr>
              <a:t> </a:t>
            </a:r>
            <a:r>
              <a:rPr lang="vi-VN" sz="2000" i="1" dirty="0">
                <a:solidFill>
                  <a:srgbClr val="FF0000"/>
                </a:solidFill>
              </a:rPr>
              <a:t>1</a:t>
            </a:r>
            <a:r>
              <a:rPr lang="en-US" sz="2000" i="1" dirty="0"/>
              <a:t>  </a:t>
            </a:r>
          </a:p>
          <a:p>
            <a:r>
              <a:rPr lang="vi-VN" sz="2000" i="1" dirty="0">
                <a:solidFill>
                  <a:srgbClr val="0000CC"/>
                </a:solidFill>
              </a:rPr>
              <a:t>Xe gì hai bánh</a:t>
            </a:r>
            <a:endParaRPr lang="en-US" sz="2000" dirty="0">
              <a:solidFill>
                <a:srgbClr val="0000CC"/>
              </a:solidFill>
            </a:endParaRPr>
          </a:p>
          <a:p>
            <a:r>
              <a:rPr lang="vi-VN" sz="2000" i="1" dirty="0">
                <a:solidFill>
                  <a:srgbClr val="0000CC"/>
                </a:solidFill>
              </a:rPr>
              <a:t>Đạp chạy bon bon</a:t>
            </a:r>
            <a:endParaRPr lang="en-US" sz="2000" dirty="0">
              <a:solidFill>
                <a:srgbClr val="0000CC"/>
              </a:solidFill>
            </a:endParaRPr>
          </a:p>
          <a:p>
            <a:r>
              <a:rPr lang="vi-VN" sz="2000" i="1" dirty="0">
                <a:solidFill>
                  <a:srgbClr val="0000CC"/>
                </a:solidFill>
              </a:rPr>
              <a:t>Chuông kêu kính coong</a:t>
            </a:r>
            <a:endParaRPr lang="en-US" sz="2000" dirty="0">
              <a:solidFill>
                <a:srgbClr val="0000CC"/>
              </a:solidFill>
            </a:endParaRPr>
          </a:p>
          <a:p>
            <a:r>
              <a:rPr lang="vi-VN" sz="2000" i="1" dirty="0">
                <a:solidFill>
                  <a:srgbClr val="0000CC"/>
                </a:solidFill>
              </a:rPr>
              <a:t>Đứng yên thì </a:t>
            </a:r>
            <a:r>
              <a:rPr lang="en-US" sz="2000" i="1" dirty="0" err="1">
                <a:solidFill>
                  <a:srgbClr val="0000CC"/>
                </a:solidFill>
              </a:rPr>
              <a:t>đổ</a:t>
            </a:r>
            <a:r>
              <a:rPr lang="en-US" sz="2000" i="1" dirty="0">
                <a:solidFill>
                  <a:srgbClr val="0000CC"/>
                </a:solidFill>
              </a:rPr>
              <a:t> ?</a:t>
            </a:r>
          </a:p>
          <a:p>
            <a:endParaRPr lang="en-US" sz="2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92B9C08-9169-4237-A9EA-F08E86BF67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302" y="3180424"/>
            <a:ext cx="5191404" cy="325095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0F2EF3B-8843-4802-87D3-8DEFFD88612D}"/>
              </a:ext>
            </a:extLst>
          </p:cNvPr>
          <p:cNvSpPr/>
          <p:nvPr/>
        </p:nvSpPr>
        <p:spPr>
          <a:xfrm>
            <a:off x="415508" y="2851637"/>
            <a:ext cx="357846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err="1">
                <a:solidFill>
                  <a:srgbClr val="FF0000"/>
                </a:solidFill>
              </a:rPr>
              <a:t>Câu</a:t>
            </a:r>
            <a:r>
              <a:rPr lang="en-US" sz="2000" i="1" dirty="0">
                <a:solidFill>
                  <a:srgbClr val="FF0000"/>
                </a:solidFill>
              </a:rPr>
              <a:t> 2</a:t>
            </a:r>
            <a:r>
              <a:rPr lang="en-US" sz="2000" i="1" dirty="0"/>
              <a:t> </a:t>
            </a:r>
          </a:p>
          <a:p>
            <a:r>
              <a:rPr lang="vi-VN" sz="2000" i="1" dirty="0">
                <a:solidFill>
                  <a:srgbClr val="0000CC"/>
                </a:solidFill>
              </a:rPr>
              <a:t>Chẳng phải chim</a:t>
            </a:r>
            <a:endParaRPr lang="en-US" sz="2000" dirty="0">
              <a:solidFill>
                <a:srgbClr val="0000CC"/>
              </a:solidFill>
            </a:endParaRPr>
          </a:p>
          <a:p>
            <a:r>
              <a:rPr lang="vi-VN" sz="2000" i="1" dirty="0">
                <a:solidFill>
                  <a:srgbClr val="0000CC"/>
                </a:solidFill>
              </a:rPr>
              <a:t>Mà bay trên trời</a:t>
            </a:r>
            <a:endParaRPr lang="en-US" sz="2000" dirty="0">
              <a:solidFill>
                <a:srgbClr val="0000CC"/>
              </a:solidFill>
            </a:endParaRPr>
          </a:p>
          <a:p>
            <a:r>
              <a:rPr lang="vi-VN" sz="2000" i="1" dirty="0">
                <a:solidFill>
                  <a:srgbClr val="0000CC"/>
                </a:solidFill>
              </a:rPr>
              <a:t>Chở được nhiều người</a:t>
            </a:r>
            <a:endParaRPr lang="en-US" sz="2000" dirty="0">
              <a:solidFill>
                <a:srgbClr val="0000CC"/>
              </a:solidFill>
            </a:endParaRPr>
          </a:p>
          <a:p>
            <a:r>
              <a:rPr lang="vi-VN" sz="2000" i="1" dirty="0">
                <a:solidFill>
                  <a:srgbClr val="0000CC"/>
                </a:solidFill>
              </a:rPr>
              <a:t>Đi khắp mọi nơi</a:t>
            </a:r>
            <a:endParaRPr lang="en-US" sz="2000" i="1" dirty="0">
              <a:solidFill>
                <a:srgbClr val="0000CC"/>
              </a:solidFill>
            </a:endParaRPr>
          </a:p>
          <a:p>
            <a:endParaRPr lang="en-US" sz="2800" dirty="0"/>
          </a:p>
        </p:txBody>
      </p:sp>
      <p:pic>
        <p:nvPicPr>
          <p:cNvPr id="12" name="Picture 3" descr="C:\Users\DELL\OneDrive\Máy tính\ptgt\xe đạp.jpg">
            <a:extLst>
              <a:ext uri="{FF2B5EF4-FFF2-40B4-BE49-F238E27FC236}">
                <a16:creationId xmlns:a16="http://schemas.microsoft.com/office/drawing/2014/main" xmlns="" id="{FAB37B48-6FBE-45B6-A3B2-D96DFD871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829" y="1103889"/>
            <a:ext cx="2522616" cy="176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DELL\OneDrive\Máy tính\ptgt\máy bay.jpg">
            <a:extLst>
              <a:ext uri="{FF2B5EF4-FFF2-40B4-BE49-F238E27FC236}">
                <a16:creationId xmlns:a16="http://schemas.microsoft.com/office/drawing/2014/main" xmlns="" id="{78192120-66CD-4A04-854B-1AB35952B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494" y="2968246"/>
            <a:ext cx="2520176" cy="1768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DELL\OneDrive\Máy tính\ptgt\tàu thủy.jpg">
            <a:extLst>
              <a:ext uri="{FF2B5EF4-FFF2-40B4-BE49-F238E27FC236}">
                <a16:creationId xmlns:a16="http://schemas.microsoft.com/office/drawing/2014/main" xmlns="" id="{DB742F85-359E-4134-BE11-D7A68AD90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968" y="4922595"/>
            <a:ext cx="2561032" cy="176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68CE448-DBB9-43F0-9F75-502E0A258A1F}"/>
              </a:ext>
            </a:extLst>
          </p:cNvPr>
          <p:cNvSpPr txBox="1"/>
          <p:nvPr/>
        </p:nvSpPr>
        <p:spPr>
          <a:xfrm>
            <a:off x="457827" y="4663673"/>
            <a:ext cx="2561839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 err="1">
                <a:solidFill>
                  <a:srgbClr val="FF0000"/>
                </a:solidFill>
              </a:rPr>
              <a:t>Câu</a:t>
            </a:r>
            <a:r>
              <a:rPr lang="en-US" sz="1800" i="1" dirty="0">
                <a:solidFill>
                  <a:srgbClr val="FF0000"/>
                </a:solidFill>
              </a:rPr>
              <a:t> 3</a:t>
            </a:r>
            <a:endParaRPr lang="en-US" sz="1800" i="1" dirty="0"/>
          </a:p>
          <a:p>
            <a:r>
              <a:rPr lang="en-US" sz="2000" i="1" dirty="0" err="1">
                <a:solidFill>
                  <a:srgbClr val="0000CC"/>
                </a:solidFill>
              </a:rPr>
              <a:t>Thân</a:t>
            </a:r>
            <a:r>
              <a:rPr lang="en-US" sz="2000" i="1" dirty="0">
                <a:solidFill>
                  <a:srgbClr val="0000CC"/>
                </a:solidFill>
              </a:rPr>
              <a:t> </a:t>
            </a:r>
            <a:r>
              <a:rPr lang="en-US" sz="2000" i="1" dirty="0" err="1">
                <a:solidFill>
                  <a:srgbClr val="0000CC"/>
                </a:solidFill>
              </a:rPr>
              <a:t>hình</a:t>
            </a:r>
            <a:r>
              <a:rPr lang="en-US" sz="2000" i="1" dirty="0">
                <a:solidFill>
                  <a:srgbClr val="0000CC"/>
                </a:solidFill>
              </a:rPr>
              <a:t> </a:t>
            </a:r>
            <a:r>
              <a:rPr lang="en-US" sz="2000" i="1" dirty="0" err="1">
                <a:solidFill>
                  <a:srgbClr val="0000CC"/>
                </a:solidFill>
              </a:rPr>
              <a:t>bằng</a:t>
            </a:r>
            <a:r>
              <a:rPr lang="en-US" sz="2000" i="1" dirty="0">
                <a:solidFill>
                  <a:srgbClr val="0000CC"/>
                </a:solidFill>
              </a:rPr>
              <a:t> </a:t>
            </a:r>
            <a:r>
              <a:rPr lang="en-US" sz="2000" i="1" dirty="0" err="1">
                <a:solidFill>
                  <a:srgbClr val="0000CC"/>
                </a:solidFill>
              </a:rPr>
              <a:t>sắt</a:t>
            </a:r>
            <a:endParaRPr lang="en-US" sz="2000" i="1" dirty="0">
              <a:solidFill>
                <a:srgbClr val="0000CC"/>
              </a:solidFill>
            </a:endParaRPr>
          </a:p>
          <a:p>
            <a:r>
              <a:rPr lang="en-US" sz="2000" i="1" dirty="0" err="1">
                <a:solidFill>
                  <a:srgbClr val="0000CC"/>
                </a:solidFill>
              </a:rPr>
              <a:t>Nổi</a:t>
            </a:r>
            <a:r>
              <a:rPr lang="en-US" sz="2000" i="1" dirty="0">
                <a:solidFill>
                  <a:srgbClr val="0000CC"/>
                </a:solidFill>
              </a:rPr>
              <a:t> </a:t>
            </a:r>
            <a:r>
              <a:rPr lang="en-US" sz="2000" i="1" dirty="0" err="1">
                <a:solidFill>
                  <a:srgbClr val="0000CC"/>
                </a:solidFill>
              </a:rPr>
              <a:t>nhẹ</a:t>
            </a:r>
            <a:r>
              <a:rPr lang="en-US" sz="2000" i="1" dirty="0">
                <a:solidFill>
                  <a:srgbClr val="0000CC"/>
                </a:solidFill>
              </a:rPr>
              <a:t> </a:t>
            </a:r>
            <a:r>
              <a:rPr lang="en-US" sz="2000" i="1" dirty="0" err="1">
                <a:solidFill>
                  <a:srgbClr val="0000CC"/>
                </a:solidFill>
              </a:rPr>
              <a:t>trên</a:t>
            </a:r>
            <a:r>
              <a:rPr lang="en-US" sz="2000" i="1" dirty="0">
                <a:solidFill>
                  <a:srgbClr val="0000CC"/>
                </a:solidFill>
              </a:rPr>
              <a:t> </a:t>
            </a:r>
            <a:r>
              <a:rPr lang="en-US" sz="2000" i="1" dirty="0" err="1">
                <a:solidFill>
                  <a:srgbClr val="0000CC"/>
                </a:solidFill>
              </a:rPr>
              <a:t>sông</a:t>
            </a:r>
            <a:endParaRPr lang="en-US" sz="2000" i="1" dirty="0">
              <a:solidFill>
                <a:srgbClr val="0000CC"/>
              </a:solidFill>
            </a:endParaRPr>
          </a:p>
          <a:p>
            <a:r>
              <a:rPr lang="en-US" sz="2000" i="1" dirty="0" err="1">
                <a:solidFill>
                  <a:srgbClr val="0000CC"/>
                </a:solidFill>
              </a:rPr>
              <a:t>Chở</a:t>
            </a:r>
            <a:r>
              <a:rPr lang="en-US" sz="2000" i="1" dirty="0">
                <a:solidFill>
                  <a:srgbClr val="0000CC"/>
                </a:solidFill>
              </a:rPr>
              <a:t> </a:t>
            </a:r>
            <a:r>
              <a:rPr lang="en-US" sz="2000" i="1" dirty="0" err="1">
                <a:solidFill>
                  <a:srgbClr val="0000CC"/>
                </a:solidFill>
              </a:rPr>
              <a:t>chú</a:t>
            </a:r>
            <a:r>
              <a:rPr lang="en-US" sz="2000" i="1" dirty="0">
                <a:solidFill>
                  <a:srgbClr val="0000CC"/>
                </a:solidFill>
              </a:rPr>
              <a:t> </a:t>
            </a:r>
            <a:r>
              <a:rPr lang="en-US" sz="2000" i="1" dirty="0" err="1">
                <a:solidFill>
                  <a:srgbClr val="0000CC"/>
                </a:solidFill>
              </a:rPr>
              <a:t>hải</a:t>
            </a:r>
            <a:r>
              <a:rPr lang="en-US" sz="2000" i="1" dirty="0">
                <a:solidFill>
                  <a:srgbClr val="0000CC"/>
                </a:solidFill>
              </a:rPr>
              <a:t> </a:t>
            </a:r>
            <a:r>
              <a:rPr lang="en-US" sz="2000" i="1" dirty="0" err="1">
                <a:solidFill>
                  <a:srgbClr val="0000CC"/>
                </a:solidFill>
              </a:rPr>
              <a:t>quân</a:t>
            </a:r>
            <a:endParaRPr lang="en-US" sz="2000" i="1" dirty="0">
              <a:solidFill>
                <a:srgbClr val="0000CC"/>
              </a:solidFill>
            </a:endParaRPr>
          </a:p>
          <a:p>
            <a:r>
              <a:rPr lang="en-US" sz="2000" i="1" dirty="0" err="1">
                <a:solidFill>
                  <a:srgbClr val="0000CC"/>
                </a:solidFill>
              </a:rPr>
              <a:t>Tuần</a:t>
            </a:r>
            <a:r>
              <a:rPr lang="en-US" sz="2000" i="1" dirty="0">
                <a:solidFill>
                  <a:srgbClr val="0000CC"/>
                </a:solidFill>
              </a:rPr>
              <a:t> </a:t>
            </a:r>
            <a:r>
              <a:rPr lang="en-US" sz="2000" i="1" dirty="0" err="1">
                <a:solidFill>
                  <a:srgbClr val="0000CC"/>
                </a:solidFill>
              </a:rPr>
              <a:t>tra</a:t>
            </a:r>
            <a:r>
              <a:rPr lang="en-US" sz="2000" i="1" dirty="0">
                <a:solidFill>
                  <a:srgbClr val="0000CC"/>
                </a:solidFill>
              </a:rPr>
              <a:t> </a:t>
            </a:r>
            <a:r>
              <a:rPr lang="en-US" sz="2000" i="1" dirty="0" err="1">
                <a:solidFill>
                  <a:srgbClr val="0000CC"/>
                </a:solidFill>
              </a:rPr>
              <a:t>trên</a:t>
            </a:r>
            <a:r>
              <a:rPr lang="en-US" sz="2000" i="1" dirty="0">
                <a:solidFill>
                  <a:srgbClr val="0000CC"/>
                </a:solidFill>
              </a:rPr>
              <a:t> </a:t>
            </a:r>
            <a:r>
              <a:rPr lang="en-US" sz="2000" i="1" dirty="0" err="1">
                <a:solidFill>
                  <a:srgbClr val="0000CC"/>
                </a:solidFill>
              </a:rPr>
              <a:t>biển</a:t>
            </a:r>
            <a:endParaRPr lang="en-US" sz="1800" i="1" dirty="0">
              <a:solidFill>
                <a:srgbClr val="0000CC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875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7" y="0"/>
            <a:ext cx="12192001" cy="69140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25332" y="553366"/>
            <a:ext cx="89710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CHỦ ĐỀ 2: ĐƯỜNG ĐẾN TRƯỜNG EM</a:t>
            </a:r>
          </a:p>
          <a:p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2: PHƯƠNG TIỆN GIAO THÔNG </a:t>
            </a:r>
            <a:r>
              <a:rPr lang="en-US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pic>
        <p:nvPicPr>
          <p:cNvPr id="1028" name="Picture 4" descr="Tổng hợp tranh vẽ an toàn giao thông đẹp nhất - Tranh vẽ cho học sinh">
            <a:extLst>
              <a:ext uri="{FF2B5EF4-FFF2-40B4-BE49-F238E27FC236}">
                <a16:creationId xmlns:a16="http://schemas.microsoft.com/office/drawing/2014/main" xmlns="" id="{57649254-061D-40E1-8DB5-F183186EE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33" y="1732634"/>
            <a:ext cx="6096000" cy="457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15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1" cy="691406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2150745" y="203200"/>
            <a:ext cx="7548880" cy="5219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altLang="en-US" sz="2800" b="1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CHUẨN BỊ ĐỒ DÙNG HỌC TẬP CƠ BẢN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4"/>
          <a:srcRect l="7205" r="13395"/>
          <a:stretch>
            <a:fillRect/>
          </a:stretch>
        </p:blipFill>
        <p:spPr>
          <a:xfrm>
            <a:off x="4399281" y="1020638"/>
            <a:ext cx="2386330" cy="21901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1906" y="969203"/>
            <a:ext cx="2613025" cy="2241550"/>
          </a:xfrm>
          <a:prstGeom prst="rect">
            <a:avLst/>
          </a:prstGeom>
        </p:spPr>
      </p:pic>
      <p:pic>
        <p:nvPicPr>
          <p:cNvPr id="8" name="Content Placeholder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8301495" y="3598928"/>
            <a:ext cx="3383281" cy="2673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0506" y="3598928"/>
            <a:ext cx="3581400" cy="2635885"/>
          </a:xfrm>
          <a:prstGeom prst="rect">
            <a:avLst/>
          </a:prstGeom>
        </p:spPr>
      </p:pic>
      <p:pic>
        <p:nvPicPr>
          <p:cNvPr id="10" name="Picture 2" descr="Sách giáo khoa Mĩ thuật 2 (Chân trời sáng tạo)">
            <a:extLst>
              <a:ext uri="{FF2B5EF4-FFF2-40B4-BE49-F238E27FC236}">
                <a16:creationId xmlns:a16="http://schemas.microsoft.com/office/drawing/2014/main" xmlns="" id="{D95E3F17-9B4D-4385-B17C-807C2BE86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698" y="849675"/>
            <a:ext cx="2238852" cy="248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Vở bài tập Mĩ thuật 2 - Bộ Chân Trời">
            <a:extLst>
              <a:ext uri="{FF2B5EF4-FFF2-40B4-BE49-F238E27FC236}">
                <a16:creationId xmlns:a16="http://schemas.microsoft.com/office/drawing/2014/main" xmlns="" id="{7E65E7A1-65CC-40DC-A057-59014FA30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68" y="3822420"/>
            <a:ext cx="2449964" cy="244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78557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918960"/>
          </a:xfrm>
        </p:spPr>
      </p:pic>
      <p:sp>
        <p:nvSpPr>
          <p:cNvPr id="5" name="Rectangle 4"/>
          <p:cNvSpPr/>
          <p:nvPr/>
        </p:nvSpPr>
        <p:spPr>
          <a:xfrm>
            <a:off x="3564132" y="1626151"/>
            <a:ext cx="44807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3" name="Rectangle 2"/>
          <p:cNvSpPr/>
          <p:nvPr/>
        </p:nvSpPr>
        <p:spPr>
          <a:xfrm>
            <a:off x="1143000" y="2473205"/>
            <a:ext cx="962406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Chỉ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ra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được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cách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kết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hợp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hình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các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phương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tiện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giao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thông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để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vẽ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tranh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algn="just"/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-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Thực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hiện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được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bài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vẽ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có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phương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tiện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giao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thông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trên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đường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algn="just"/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-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Nêu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được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cảm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nhận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về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sự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phong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phú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và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sinh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động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của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các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phương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tiện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giao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thông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trong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tranh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algn="just"/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-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Có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ý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thức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chấp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hành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luật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khi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tham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gia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giao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thông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193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7"/>
          <p:cNvSpPr txBox="1"/>
          <p:nvPr/>
        </p:nvSpPr>
        <p:spPr>
          <a:xfrm>
            <a:off x="2682160" y="871465"/>
            <a:ext cx="7306103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NHẬN BIẾT CÁC PHƯƠNG TIỆN GIAO THÔNG</a:t>
            </a:r>
            <a:endParaRPr lang="vi-VN" altLang="en-US" sz="2400" b="1" dirty="0">
              <a:solidFill>
                <a:srgbClr val="0000CC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06821" y="1581020"/>
            <a:ext cx="6929840" cy="4740077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197995" y="1798122"/>
            <a:ext cx="4730843" cy="39703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phương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tiện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giao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thông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  <a:p>
            <a:pPr algn="l"/>
            <a:r>
              <a:rPr lang="en-US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dáng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màu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sắc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phương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tiện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như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  <a:p>
            <a:pPr algn="l"/>
            <a:r>
              <a:rPr lang="en-US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Phương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tiện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di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chuyển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                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địa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  <a:p>
            <a:r>
              <a:rPr lang="en-US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thường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trường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phương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tiện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  <a:p>
            <a:pPr marL="457200" indent="-457200" algn="l">
              <a:buFontTx/>
              <a:buChar char="-"/>
            </a:pPr>
            <a:endParaRPr lang="en-US" sz="2800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Text Box 7"/>
          <p:cNvSpPr txBox="1"/>
          <p:nvPr/>
        </p:nvSpPr>
        <p:spPr>
          <a:xfrm>
            <a:off x="4850779" y="207213"/>
            <a:ext cx="2475358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KHÁM PHÁ</a:t>
            </a:r>
            <a:endParaRPr lang="vi-VN" altLang="en-US" sz="32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927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.7|2.2|1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2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3.5|4.7|3.9|0.9|1.5|1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9|1.9|2.2|1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3.9|4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3.9|4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2.4|2.1|2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2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9|3.3|2.6|4|3.6|3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3|4|2.9|8.5|3.9|4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5|4|4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3192</TotalTime>
  <Words>579</Words>
  <Application>Microsoft Office PowerPoint</Application>
  <PresentationFormat>Widescreen</PresentationFormat>
  <Paragraphs>75</Paragraphs>
  <Slides>26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宋体</vt:lpstr>
      <vt:lpstr>.VnTime</vt:lpstr>
      <vt:lpstr>Aachen</vt:lpstr>
      <vt:lpstr>Arial</vt:lpstr>
      <vt:lpstr>Calibri</vt:lpstr>
      <vt:lpstr>Segoe UI</vt:lpstr>
      <vt:lpstr>Times New Roman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Vẽ hình phương tiện giao thông</vt:lpstr>
      <vt:lpstr>PowerPoint Presentation</vt:lpstr>
      <vt:lpstr>PowerPoint Presentation</vt:lpstr>
      <vt:lpstr>BÀI VẼ THAM KHẢO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VẼ THAM KHẢO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AN PC</dc:creator>
  <cp:lastModifiedBy>Administrator</cp:lastModifiedBy>
  <cp:revision>288</cp:revision>
  <dcterms:created xsi:type="dcterms:W3CDTF">2021-04-04T08:12:19Z</dcterms:created>
  <dcterms:modified xsi:type="dcterms:W3CDTF">2022-10-18T05:54:20Z</dcterms:modified>
</cp:coreProperties>
</file>